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63"/>
  </p:notesMasterIdLst>
  <p:sldIdLst>
    <p:sldId id="256" r:id="rId2"/>
    <p:sldId id="312" r:id="rId3"/>
    <p:sldId id="439" r:id="rId4"/>
    <p:sldId id="369" r:id="rId5"/>
    <p:sldId id="452" r:id="rId6"/>
    <p:sldId id="451" r:id="rId7"/>
    <p:sldId id="406" r:id="rId8"/>
    <p:sldId id="403" r:id="rId9"/>
    <p:sldId id="450" r:id="rId10"/>
    <p:sldId id="376" r:id="rId11"/>
    <p:sldId id="375" r:id="rId12"/>
    <p:sldId id="387" r:id="rId13"/>
    <p:sldId id="455" r:id="rId14"/>
    <p:sldId id="428" r:id="rId15"/>
    <p:sldId id="374" r:id="rId16"/>
    <p:sldId id="454" r:id="rId17"/>
    <p:sldId id="453" r:id="rId18"/>
    <p:sldId id="393" r:id="rId19"/>
    <p:sldId id="456" r:id="rId20"/>
    <p:sldId id="411" r:id="rId21"/>
    <p:sldId id="430" r:id="rId22"/>
    <p:sldId id="412" r:id="rId23"/>
    <p:sldId id="378" r:id="rId24"/>
    <p:sldId id="395" r:id="rId25"/>
    <p:sldId id="432" r:id="rId26"/>
    <p:sldId id="390" r:id="rId27"/>
    <p:sldId id="431" r:id="rId28"/>
    <p:sldId id="398" r:id="rId29"/>
    <p:sldId id="391" r:id="rId30"/>
    <p:sldId id="380" r:id="rId31"/>
    <p:sldId id="433" r:id="rId32"/>
    <p:sldId id="434" r:id="rId33"/>
    <p:sldId id="399" r:id="rId34"/>
    <p:sldId id="383" r:id="rId35"/>
    <p:sldId id="424" r:id="rId36"/>
    <p:sldId id="381" r:id="rId37"/>
    <p:sldId id="440" r:id="rId38"/>
    <p:sldId id="401" r:id="rId39"/>
    <p:sldId id="437" r:id="rId40"/>
    <p:sldId id="385" r:id="rId41"/>
    <p:sldId id="457" r:id="rId42"/>
    <p:sldId id="442" r:id="rId43"/>
    <p:sldId id="441" r:id="rId44"/>
    <p:sldId id="436" r:id="rId45"/>
    <p:sldId id="443" r:id="rId46"/>
    <p:sldId id="446" r:id="rId47"/>
    <p:sldId id="447" r:id="rId48"/>
    <p:sldId id="458" r:id="rId49"/>
    <p:sldId id="448" r:id="rId50"/>
    <p:sldId id="444" r:id="rId51"/>
    <p:sldId id="459" r:id="rId52"/>
    <p:sldId id="438" r:id="rId53"/>
    <p:sldId id="460" r:id="rId54"/>
    <p:sldId id="337" r:id="rId55"/>
    <p:sldId id="427" r:id="rId56"/>
    <p:sldId id="461" r:id="rId57"/>
    <p:sldId id="462" r:id="rId58"/>
    <p:sldId id="463" r:id="rId59"/>
    <p:sldId id="464" r:id="rId60"/>
    <p:sldId id="465" r:id="rId61"/>
    <p:sldId id="307" r:id="rId62"/>
  </p:sldIdLst>
  <p:sldSz cx="9144000" cy="6858000" type="screen4x3"/>
  <p:notesSz cx="6858000" cy="9144000"/>
  <p:embeddedFontLst>
    <p:embeddedFont>
      <p:font typeface="Calibri" pitchFamily="34" charset="0"/>
      <p:regular r:id="rId64"/>
      <p:bold r:id="rId65"/>
      <p:italic r:id="rId66"/>
      <p:boldItalic r:id="rId67"/>
    </p:embeddedFont>
    <p:embeddedFont>
      <p:font typeface="Constantia" pitchFamily="18" charset="0"/>
      <p:regular r:id="rId68"/>
      <p:bold r:id="rId69"/>
      <p:italic r:id="rId70"/>
      <p:boldItalic r:id="rId71"/>
    </p:embeddedFont>
    <p:embeddedFont>
      <p:font typeface="Arial Black" pitchFamily="34" charset="0"/>
      <p:bold r:id="rId72"/>
    </p:embeddedFont>
    <p:embeddedFont>
      <p:font typeface="Wingdings 2" pitchFamily="18" charset="2"/>
      <p:regular r:id="rId73"/>
    </p:embeddedFont>
    <p:embeddedFont>
      <p:font typeface="Arial-K"/>
      <p:regular r:id="rId74"/>
      <p:bold r:id="rId75"/>
      <p:italic r:id="rId76"/>
      <p:boldItalic r:id="rId77"/>
    </p:embeddedFont>
    <p:embeddedFont>
      <p:font typeface="Arial Narrow" pitchFamily="34" charset="0"/>
      <p:regular r:id="rId78"/>
      <p:bold r:id="rId79"/>
      <p:italic r:id="rId80"/>
      <p:boldItalic r:id="rId8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25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DD372-8D86-4987-8497-C19DDD2CCE4C}" type="datetimeFigureOut">
              <a:rPr lang="ru-RU" smtClean="0"/>
              <a:pPr/>
              <a:t>04.08.2016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677B7-AE53-4C27-9A21-44C41427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3E6F-B4E9-401E-B25A-E27BD968CD99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3F78-D6AF-49C6-BB98-F45733E6B028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85-F4CB-49C2-9970-6F1C583F7931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F40E-3BC7-4702-BAE3-520234EF13B0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4136-5CF7-4AA1-8EFF-C27FD011C13A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2B34-BD06-4FAB-BCE1-4395B28270A2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B578-EC6E-4586-8291-A7D365E1E3C8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239E-A0CB-4641-AD28-71CFB267ECBD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5120-3154-471B-BFCE-357085ADC7D0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A6DF-B94C-47FC-9D7F-904DE0A62DA3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39E5-2B4F-4F85-B44D-1EADE518A385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D8F221-3219-49B6-AD7C-DBF96EDD8982}" type="datetime1">
              <a:rPr lang="ru-RU" smtClean="0"/>
              <a:pPr/>
              <a:t>04.08.2016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C0BCA5-B912-4F3C-95AF-23B3A0AD45C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071546"/>
            <a:ext cx="7851648" cy="485778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50-летие </a:t>
            </a: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>Майской делегации</a:t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>церкви ЕХБ в СССР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>
                <a:solidFill>
                  <a:srgbClr val="FFFF00"/>
                </a:solidFill>
              </a:rPr>
              <a:t>1966-2016 гг. 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ХОРЕВ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Михаил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1931-2012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7" name="Содержимое 6" descr="af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94" y="182556"/>
            <a:ext cx="4433824" cy="646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5786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ПОЮНОВ Федор Акимович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i="1" dirty="0" smtClean="0">
                <a:solidFill>
                  <a:schemeClr val="tx1"/>
                </a:solidFill>
              </a:rPr>
              <a:t> Участник  Майской делегации от Омской общины ЕХБ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Содержимое 5" descr="123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4298" t="3289" r="9745" b="14494"/>
          <a:stretch>
            <a:fillRect/>
          </a:stretch>
        </p:blipFill>
        <p:spPr>
          <a:xfrm>
            <a:off x="4286248" y="214835"/>
            <a:ext cx="4643470" cy="6485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00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030303" y="71414"/>
            <a:ext cx="5060133" cy="6746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Рисунок 5" descr="DSCN000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151480" y="214290"/>
            <a:ext cx="3603314" cy="64294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22 сентября 1965 г.</a:t>
            </a:r>
            <a:endParaRPr lang="ru-RU" sz="5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2928958" cy="51405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+mj-lt"/>
              </a:rPr>
              <a:t>	</a:t>
            </a:r>
            <a:r>
              <a:rPr lang="ru-RU" dirty="0" smtClean="0">
                <a:latin typeface="+mj-lt"/>
              </a:rPr>
              <a:t>А</a:t>
            </a:r>
            <a:r>
              <a:rPr lang="ru-RU" dirty="0" smtClean="0">
                <a:latin typeface="+mj-lt"/>
              </a:rPr>
              <a:t>. И. Микоян принял делегацию </a:t>
            </a:r>
            <a:r>
              <a:rPr lang="ru-RU" dirty="0" smtClean="0">
                <a:latin typeface="+mj-lt"/>
              </a:rPr>
              <a:t>ЕХБ из </a:t>
            </a:r>
            <a:r>
              <a:rPr lang="ru-RU" dirty="0" smtClean="0">
                <a:latin typeface="+mj-lt"/>
              </a:rPr>
              <a:t>пяти человек</a:t>
            </a:r>
            <a:r>
              <a:rPr lang="ru-RU" dirty="0" smtClean="0">
                <a:latin typeface="+mj-lt"/>
              </a:rPr>
              <a:t>, </a:t>
            </a:r>
            <a:r>
              <a:rPr lang="ru-RU" dirty="0" smtClean="0">
                <a:latin typeface="+mj-lt"/>
              </a:rPr>
              <a:t>в составе :</a:t>
            </a:r>
          </a:p>
          <a:p>
            <a:pPr marL="514350" indent="-514350" algn="ctr">
              <a:buNone/>
            </a:pPr>
            <a:r>
              <a:rPr lang="ru-RU" dirty="0" smtClean="0">
                <a:latin typeface="+mj-lt"/>
              </a:rPr>
              <a:t>Н.Г</a:t>
            </a:r>
            <a:r>
              <a:rPr lang="ru-RU" dirty="0" smtClean="0">
                <a:latin typeface="+mj-lt"/>
              </a:rPr>
              <a:t>. Батурин, </a:t>
            </a:r>
          </a:p>
          <a:p>
            <a:pPr marL="514350" indent="-514350" algn="ctr">
              <a:buNone/>
            </a:pPr>
            <a:r>
              <a:rPr lang="ru-RU" dirty="0" smtClean="0">
                <a:latin typeface="+mj-lt"/>
              </a:rPr>
              <a:t>П.А</a:t>
            </a:r>
            <a:r>
              <a:rPr lang="ru-RU" dirty="0" smtClean="0">
                <a:latin typeface="+mj-lt"/>
              </a:rPr>
              <a:t>. Якименко, </a:t>
            </a:r>
          </a:p>
          <a:p>
            <a:pPr marL="514350" indent="-514350" algn="ctr">
              <a:buNone/>
            </a:pPr>
            <a:r>
              <a:rPr lang="ru-RU" dirty="0" smtClean="0">
                <a:latin typeface="+mj-lt"/>
              </a:rPr>
              <a:t>И.Д</a:t>
            </a:r>
            <a:r>
              <a:rPr lang="ru-RU" dirty="0" smtClean="0">
                <a:latin typeface="+mj-lt"/>
              </a:rPr>
              <a:t>. Бондаренко, </a:t>
            </a:r>
          </a:p>
          <a:p>
            <a:pPr marL="514350" indent="-514350" algn="ctr">
              <a:buNone/>
            </a:pPr>
            <a:r>
              <a:rPr lang="ru-RU" dirty="0" smtClean="0">
                <a:latin typeface="+mj-lt"/>
              </a:rPr>
              <a:t>В.И</a:t>
            </a:r>
            <a:r>
              <a:rPr lang="ru-RU" dirty="0" smtClean="0">
                <a:latin typeface="+mj-lt"/>
              </a:rPr>
              <a:t>. Козлов,</a:t>
            </a:r>
          </a:p>
          <a:p>
            <a:pPr marL="514350" indent="-514350" algn="ctr">
              <a:buNone/>
            </a:pPr>
            <a:r>
              <a:rPr lang="ru-RU" dirty="0" smtClean="0">
                <a:latin typeface="+mj-lt"/>
              </a:rPr>
              <a:t>Л.К</a:t>
            </a:r>
            <a:r>
              <a:rPr lang="ru-RU" dirty="0" smtClean="0">
                <a:latin typeface="+mj-lt"/>
              </a:rPr>
              <a:t>. Говорун.</a:t>
            </a:r>
          </a:p>
          <a:p>
            <a:pPr>
              <a:buNone/>
            </a:pPr>
            <a:endParaRPr lang="ru-RU" dirty="0">
              <a:latin typeface="+mj-lt"/>
            </a:endParaRPr>
          </a:p>
        </p:txBody>
      </p:sp>
      <p:pic>
        <p:nvPicPr>
          <p:cNvPr id="6" name="Содержимое 5" descr="039 Батурин НГ_1965г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39365" y="1357298"/>
            <a:ext cx="5890353" cy="445539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85860"/>
            <a:ext cx="3829048" cy="5143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ПОЮНОВ Федор Акимович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/>
              <a:t>(27 октября 1937 г.р.)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i="1" dirty="0" smtClean="0">
                <a:solidFill>
                  <a:schemeClr val="tx1"/>
                </a:solidFill>
              </a:rPr>
              <a:t> Участник  Майской делегации от </a:t>
            </a:r>
            <a:r>
              <a:rPr lang="ru-RU" sz="3100" b="1" i="1" dirty="0" smtClean="0">
                <a:solidFill>
                  <a:schemeClr val="tx1"/>
                </a:solidFill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</a:rPr>
            </a:br>
            <a:r>
              <a:rPr lang="ru-RU" sz="3100" b="1" i="1" dirty="0" smtClean="0">
                <a:solidFill>
                  <a:schemeClr val="tx1"/>
                </a:solidFill>
              </a:rPr>
              <a:t>Омской </a:t>
            </a:r>
            <a:r>
              <a:rPr lang="ru-RU" sz="3100" b="1" i="1" dirty="0" smtClean="0">
                <a:solidFill>
                  <a:schemeClr val="tx1"/>
                </a:solidFill>
              </a:rPr>
              <a:t>общины ЕХБ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Содержимое 5" descr="123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4298" t="3289" r="9745" b="14494"/>
          <a:stretch>
            <a:fillRect/>
          </a:stretch>
        </p:blipFill>
        <p:spPr>
          <a:xfrm>
            <a:off x="4214811" y="115057"/>
            <a:ext cx="4714908" cy="6585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71546"/>
            <a:ext cx="3829048" cy="47863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БАЛАЦКИЙ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Анатолий Никитович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 Участник  Майской делегации от </a:t>
            </a:r>
            <a:r>
              <a:rPr lang="ru-RU" sz="2700" b="1" i="1" dirty="0" smtClean="0">
                <a:solidFill>
                  <a:schemeClr val="tx1"/>
                </a:solidFill>
              </a:rPr>
              <a:t/>
            </a:r>
            <a:br>
              <a:rPr lang="ru-RU" sz="2700" b="1" i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Луганской </a:t>
            </a:r>
            <a:r>
              <a:rPr lang="ru-RU" sz="2700" b="1" i="1" dirty="0" smtClean="0">
                <a:solidFill>
                  <a:schemeClr val="tx1"/>
                </a:solidFill>
              </a:rPr>
              <a:t>общины ЕХБ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Содержимое 5" descr="129 Балацкий Рытикова 1986 B-12.tif"/>
          <p:cNvPicPr>
            <a:picLocks noGrp="1" noChangeAspect="1"/>
          </p:cNvPicPr>
          <p:nvPr>
            <p:ph idx="1"/>
          </p:nvPr>
        </p:nvPicPr>
        <p:blipFill>
          <a:blip r:embed="rId2">
            <a:lum contrast="30000"/>
          </a:blip>
          <a:srcRect l="7898" r="14542" b="10159"/>
          <a:stretch>
            <a:fillRect/>
          </a:stretch>
        </p:blipFill>
        <p:spPr>
          <a:xfrm>
            <a:off x="4885243" y="53554"/>
            <a:ext cx="4187351" cy="680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Содержимое 5" descr="af_horevu_ (16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6919" b="13826"/>
          <a:stretch>
            <a:fillRect/>
          </a:stretch>
        </p:blipFill>
        <p:spPr>
          <a:xfrm>
            <a:off x="4572000" y="300539"/>
            <a:ext cx="4214842" cy="627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ХОРЕВ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Михаил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1931 - 2012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0670" y="704088"/>
            <a:ext cx="3757610" cy="558243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БАТУРИН</a:t>
            </a:r>
            <a:br>
              <a:rPr lang="ru-RU" sz="5400" b="1" dirty="0" smtClean="0">
                <a:solidFill>
                  <a:srgbClr val="FFFF00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</a:rPr>
              <a:t>Николай</a:t>
            </a:r>
            <a:br>
              <a:rPr lang="ru-RU" sz="5400" b="1" dirty="0" smtClean="0">
                <a:solidFill>
                  <a:srgbClr val="FFFF00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</a:rPr>
              <a:t>Георгиевич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(1927 – 1988)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i="1" dirty="0" smtClean="0"/>
              <a:t>Руководитель</a:t>
            </a:r>
            <a:br>
              <a:rPr lang="ru-RU" sz="3100" i="1" dirty="0" smtClean="0"/>
            </a:br>
            <a:r>
              <a:rPr lang="ru-RU" sz="3100" i="1" dirty="0" smtClean="0"/>
              <a:t>Майской </a:t>
            </a:r>
            <a:r>
              <a:rPr lang="ru-RU" sz="3100" i="1" dirty="0" smtClean="0"/>
              <a:t>делегацией</a:t>
            </a:r>
            <a:endParaRPr lang="ru-RU" sz="3600" i="1" dirty="0"/>
          </a:p>
        </p:txBody>
      </p:sp>
      <p:pic>
        <p:nvPicPr>
          <p:cNvPr id="5" name="Содержимое 4" descr="161 Батурин 1986 B-23.tif"/>
          <p:cNvPicPr>
            <a:picLocks noGrp="1" noChangeAspect="1"/>
          </p:cNvPicPr>
          <p:nvPr>
            <p:ph idx="1"/>
          </p:nvPr>
        </p:nvPicPr>
        <p:blipFill>
          <a:blip r:embed="rId2"/>
          <a:srcRect t="6788"/>
          <a:stretch>
            <a:fillRect/>
          </a:stretch>
        </p:blipFill>
        <p:spPr>
          <a:xfrm>
            <a:off x="238831" y="149858"/>
            <a:ext cx="4904673" cy="6379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222469"/>
            <a:ext cx="8115313" cy="642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6" name="Содержимое 5" descr="af_horevu_ (16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6919" b="13826"/>
          <a:stretch>
            <a:fillRect/>
          </a:stretch>
        </p:blipFill>
        <p:spPr>
          <a:xfrm>
            <a:off x="4572000" y="300539"/>
            <a:ext cx="4214842" cy="627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ХОРЕВ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Михаил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1931 - 2012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643074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Москва, 16 – 17 мая 1966 </a:t>
            </a:r>
            <a:r>
              <a:rPr lang="ru-RU" sz="5400" b="1" dirty="0" smtClean="0">
                <a:solidFill>
                  <a:srgbClr val="FFFF00"/>
                </a:solidFill>
              </a:rPr>
              <a:t>г</a:t>
            </a:r>
            <a:r>
              <a:rPr lang="ru-RU" sz="5400" b="1" dirty="0" smtClean="0">
                <a:solidFill>
                  <a:srgbClr val="FFFF00"/>
                </a:solidFill>
              </a:rPr>
              <a:t>.</a:t>
            </a:r>
            <a:br>
              <a:rPr lang="ru-RU" sz="5400" b="1" dirty="0" smtClean="0">
                <a:solidFill>
                  <a:srgbClr val="FFFF00"/>
                </a:solidFill>
              </a:rPr>
            </a:br>
            <a:endParaRPr lang="ru-RU" sz="5400" dirty="0"/>
          </a:p>
        </p:txBody>
      </p:sp>
      <p:pic>
        <p:nvPicPr>
          <p:cNvPr id="6" name="Содержимое 5" descr="делегация ЕХБ 1966-05.16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20000"/>
          </a:blip>
          <a:srcRect t="8027"/>
          <a:stretch>
            <a:fillRect/>
          </a:stretch>
        </p:blipFill>
        <p:spPr>
          <a:xfrm>
            <a:off x="188304" y="1214422"/>
            <a:ext cx="8812852" cy="526855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142984"/>
            <a:ext cx="3971924" cy="414340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Павел</a:t>
            </a:r>
            <a:br>
              <a:rPr lang="ru-RU" sz="7200" b="1" dirty="0" smtClean="0">
                <a:solidFill>
                  <a:srgbClr val="FFFF00"/>
                </a:solidFill>
              </a:rPr>
            </a:br>
            <a:r>
              <a:rPr lang="ru-RU" sz="7200" b="1" dirty="0" smtClean="0">
                <a:solidFill>
                  <a:srgbClr val="FFFF00"/>
                </a:solidFill>
              </a:rPr>
              <a:t>БЕЗЕ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dirty="0" smtClean="0">
                <a:solidFill>
                  <a:schemeClr val="tx1"/>
                </a:solidFill>
              </a:rPr>
              <a:t> Участник  Майской делегации 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из Казахстана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" name="Содержимое 9" descr="Герштун Александр и Павел Безе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10000" contrast="20000"/>
          </a:blip>
          <a:srcRect l="12481" t="7740" r="20316" b="23457"/>
          <a:stretch>
            <a:fillRect/>
          </a:stretch>
        </p:blipFill>
        <p:spPr>
          <a:xfrm>
            <a:off x="4357686" y="357166"/>
            <a:ext cx="4500594" cy="6143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3952"/>
            <a:ext cx="9144000" cy="60785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28604"/>
            <a:ext cx="3543296" cy="571504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МОША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Виктор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Кузьмич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(1935-2012)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i="1" dirty="0" smtClean="0">
                <a:solidFill>
                  <a:schemeClr val="tx1"/>
                </a:solidFill>
              </a:rPr>
              <a:t> Участник  Майской делегации от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общин ЕХБ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Харьковской обл.</a:t>
            </a:r>
            <a:endParaRPr lang="ru-RU" dirty="0"/>
          </a:p>
        </p:txBody>
      </p:sp>
      <p:pic>
        <p:nvPicPr>
          <p:cNvPr id="8" name="Содержимое 7" descr="Моша ВК портрет.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-10000"/>
          </a:blip>
          <a:srcRect r="7045"/>
          <a:stretch>
            <a:fillRect/>
          </a:stretch>
        </p:blipFill>
        <p:spPr>
          <a:xfrm>
            <a:off x="4353426" y="428604"/>
            <a:ext cx="436197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4000528" cy="55007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БАЛУЕВ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Василий Дмитриевич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 Участник  Майской делегации от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Петрозаводской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общины ЕХБ, 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Карелия.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Содержимое 5" descr="Балуев В.Д. (2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11864" t="3955" b="18079"/>
          <a:stretch>
            <a:fillRect/>
          </a:stretch>
        </p:blipFill>
        <p:spPr>
          <a:xfrm>
            <a:off x="4407382" y="357166"/>
            <a:ext cx="452233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lum bright="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0" y="142852"/>
            <a:ext cx="9033040" cy="593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3929090" cy="550072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КОСТЮЧЕНКО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Григорий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Васильевич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(1934 – 2015)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Участник 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Майской делегации от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Тимашевской общины ЕХБ,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Краснодарский край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9" name="Содержимое 8" descr="07.07.2005 г. 0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9899" r="13106" b="23499"/>
          <a:stretch>
            <a:fillRect/>
          </a:stretch>
        </p:blipFill>
        <p:spPr>
          <a:xfrm>
            <a:off x="4410073" y="571480"/>
            <a:ext cx="4476781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928670"/>
            <a:ext cx="8582850" cy="549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3929090" cy="550072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КОСТЮЧЕНКО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Григорий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Васильевич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(1934 – 2015)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Участник 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Майской делегации от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Тимашевской общины ЕХБ,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Краснодарский край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9" name="Содержимое 8" descr="07.07.2005 г. 0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9899" r="13106" b="23499"/>
          <a:stretch>
            <a:fillRect/>
          </a:stretch>
        </p:blipFill>
        <p:spPr>
          <a:xfrm>
            <a:off x="4410073" y="571480"/>
            <a:ext cx="4476781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3" t="5853" r="3287" b="6190"/>
          <a:stretch>
            <a:fillRect/>
          </a:stretch>
        </p:blipFill>
        <p:spPr>
          <a:xfrm>
            <a:off x="142844" y="142852"/>
            <a:ext cx="8858312" cy="60931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28"/>
          <a:stretch>
            <a:fillRect/>
          </a:stretch>
        </p:blipFill>
        <p:spPr>
          <a:xfrm>
            <a:off x="9669" y="0"/>
            <a:ext cx="9134331" cy="67865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959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«Нет больше той любви, как если кто положит душу свою </a:t>
            </a:r>
          </a:p>
          <a:p>
            <a:pPr algn="ctr">
              <a:buNone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за друзей своих» </a:t>
            </a:r>
          </a:p>
          <a:p>
            <a:pPr algn="r">
              <a:buNone/>
            </a:pPr>
            <a:r>
              <a:rPr lang="ru-RU" sz="2800" dirty="0" smtClean="0">
                <a:solidFill>
                  <a:srgbClr val="FFFF00"/>
                </a:solidFill>
                <a:latin typeface="+mj-lt"/>
              </a:rPr>
              <a:t>(Иоан.15:13)</a:t>
            </a:r>
            <a:endParaRPr lang="ru-RU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4286280" cy="55007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РЫЖУК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5300" b="1" dirty="0" smtClean="0">
                <a:solidFill>
                  <a:srgbClr val="FFFF00"/>
                </a:solidFill>
              </a:rPr>
              <a:t>Василий</a:t>
            </a:r>
            <a:br>
              <a:rPr lang="ru-RU" sz="5300" b="1" dirty="0" smtClean="0">
                <a:solidFill>
                  <a:srgbClr val="FFFF00"/>
                </a:solidFill>
              </a:rPr>
            </a:br>
            <a:r>
              <a:rPr lang="ru-RU" sz="5300" b="1" dirty="0" smtClean="0">
                <a:solidFill>
                  <a:srgbClr val="FFFF00"/>
                </a:solidFill>
              </a:rPr>
              <a:t>Феодосьевич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(1930-2009)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i="1" dirty="0" smtClean="0">
                <a:solidFill>
                  <a:schemeClr val="tx1"/>
                </a:solidFill>
              </a:rPr>
              <a:t> </a:t>
            </a:r>
            <a:r>
              <a:rPr lang="ru-RU" sz="2700" i="1" dirty="0" smtClean="0">
                <a:solidFill>
                  <a:schemeClr val="tx1"/>
                </a:solidFill>
              </a:rPr>
              <a:t>Участник  </a:t>
            </a:r>
            <a:br>
              <a:rPr lang="ru-RU" sz="2700" i="1" dirty="0" smtClean="0">
                <a:solidFill>
                  <a:schemeClr val="tx1"/>
                </a:solidFill>
              </a:rPr>
            </a:br>
            <a:r>
              <a:rPr lang="ru-RU" sz="2700" i="1" dirty="0" smtClean="0">
                <a:solidFill>
                  <a:schemeClr val="tx1"/>
                </a:solidFill>
              </a:rPr>
              <a:t>Майской делегации </a:t>
            </a:r>
            <a:br>
              <a:rPr lang="ru-RU" sz="2700" i="1" dirty="0" smtClean="0">
                <a:solidFill>
                  <a:schemeClr val="tx1"/>
                </a:solidFill>
              </a:rPr>
            </a:br>
            <a:r>
              <a:rPr lang="ru-RU" sz="2700" i="1" dirty="0" smtClean="0">
                <a:solidFill>
                  <a:schemeClr val="tx1"/>
                </a:solidFill>
              </a:rPr>
              <a:t>от Дедовской общины ЕХБ,</a:t>
            </a:r>
            <a:br>
              <a:rPr lang="ru-RU" sz="2700" i="1" dirty="0" smtClean="0">
                <a:solidFill>
                  <a:schemeClr val="tx1"/>
                </a:solidFill>
              </a:rPr>
            </a:br>
            <a:r>
              <a:rPr lang="ru-RU" sz="2700" i="1" dirty="0" smtClean="0">
                <a:solidFill>
                  <a:schemeClr val="tx1"/>
                </a:solidFill>
              </a:rPr>
              <a:t>Московская область.</a:t>
            </a:r>
            <a:endParaRPr lang="ru-RU" sz="2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6" name="Содержимое 5" descr="ВФ Вариант 10 х 15 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14290"/>
            <a:ext cx="4214842" cy="632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3952"/>
            <a:ext cx="9144000" cy="607858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28"/>
          <a:stretch>
            <a:fillRect/>
          </a:stretch>
        </p:blipFill>
        <p:spPr>
          <a:xfrm>
            <a:off x="9669" y="0"/>
            <a:ext cx="9134331" cy="67865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94991"/>
            <a:ext cx="3929090" cy="562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Рыжук В.Ф.jpg"/>
          <p:cNvPicPr>
            <a:picLocks noChangeAspect="1"/>
          </p:cNvPicPr>
          <p:nvPr/>
        </p:nvPicPr>
        <p:blipFill>
          <a:blip r:embed="rId3" cstate="print"/>
          <a:srcRect t="-3750"/>
          <a:stretch>
            <a:fillRect/>
          </a:stretch>
        </p:blipFill>
        <p:spPr>
          <a:xfrm>
            <a:off x="4714876" y="428604"/>
            <a:ext cx="4130569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6" name="Содержимое 5" descr="123-1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34" b="12346"/>
          <a:stretch>
            <a:fillRect/>
          </a:stretch>
        </p:blipFill>
        <p:spPr>
          <a:xfrm>
            <a:off x="4032854" y="353756"/>
            <a:ext cx="4871159" cy="6147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282" y="785794"/>
            <a:ext cx="3829048" cy="5572164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ПОЮНОВ Федор Акимович</a:t>
            </a:r>
            <a:b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(27 октября 1937 г.р.)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Участник  Майской делегации от Омской общины ЕХБ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704088"/>
            <a:ext cx="3857652" cy="565387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ОХОТИН Владимир Андреевич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2800" dirty="0" smtClean="0"/>
              <a:t>(1942 г.р</a:t>
            </a:r>
            <a:r>
              <a:rPr lang="ru-RU" sz="2800" dirty="0" smtClean="0"/>
              <a:t>.)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400" dirty="0" smtClean="0"/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Участник  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делегации 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от общины ЕХБ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г. </a:t>
            </a:r>
            <a:r>
              <a:rPr lang="ru-RU" sz="2400" i="1" dirty="0" smtClean="0"/>
              <a:t>Йошкар-Ола, </a:t>
            </a:r>
            <a:br>
              <a:rPr lang="ru-RU" sz="2400" i="1" dirty="0" smtClean="0"/>
            </a:br>
            <a:r>
              <a:rPr lang="ru-RU" sz="2400" i="1" dirty="0" smtClean="0"/>
              <a:t>Марийской АССР</a:t>
            </a:r>
            <a:endParaRPr lang="ru-RU" sz="3100" i="1" dirty="0"/>
          </a:p>
        </p:txBody>
      </p:sp>
      <p:pic>
        <p:nvPicPr>
          <p:cNvPr id="5" name="Содержимое 4" descr="Охотин В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b="4145"/>
          <a:stretch>
            <a:fillRect/>
          </a:stretch>
        </p:blipFill>
        <p:spPr>
          <a:xfrm>
            <a:off x="71406" y="71414"/>
            <a:ext cx="4786346" cy="665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6" name="Содержимое 5" descr="af_horevu_ (16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6919" b="13826"/>
          <a:stretch>
            <a:fillRect/>
          </a:stretch>
        </p:blipFill>
        <p:spPr>
          <a:xfrm>
            <a:off x="4572000" y="300539"/>
            <a:ext cx="4214842" cy="627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ХОРЕВ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Михаил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1931 - 2012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6" name="Содержимое 5" descr="073 1977 K-20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314" y="179445"/>
            <a:ext cx="4500562" cy="6535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857752" y="785794"/>
            <a:ext cx="4143404" cy="4857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КРЮЧКОВ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Геннадий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Константинович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1926-2007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/>
              <a:t> Арестован</a:t>
            </a:r>
            <a:br>
              <a:rPr lang="ru-RU" sz="3600" dirty="0" smtClean="0"/>
            </a:br>
            <a:r>
              <a:rPr lang="ru-RU" sz="3600" dirty="0" smtClean="0"/>
              <a:t>30 мая 1966 г.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ХОРЕВ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Михаил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1931-2012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7" name="Содержимое 6" descr="af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94" y="182556"/>
            <a:ext cx="4433824" cy="646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48577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КОЗАРЕЗОВ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Алексей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Тимофеевич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 Участник  Майской делегации от Омской общины ЕХБ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1" name="Содержимое 10" descr="046 1980 K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500" y="785794"/>
            <a:ext cx="450521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7" name="Содержимое 6" descr="Старая площ.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-7063"/>
            <a:ext cx="9144000" cy="599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6072206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Москва, 2001 год. М. И. Хорев на Старой площади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ХОРЕВ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Михаил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Иванович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1931-2012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7" name="Содержимое 6" descr="af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94" y="182556"/>
            <a:ext cx="4433824" cy="646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6" name="Содержимое 5" descr="073 1977 K-20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707527"/>
            <a:ext cx="4000528" cy="5809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714876" y="642918"/>
            <a:ext cx="4143404" cy="5000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КРЮЧКОВ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Геннадий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Константинович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1926-2007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/>
              <a:t> Арестован</a:t>
            </a:r>
            <a:br>
              <a:rPr lang="ru-RU" sz="3600" dirty="0" smtClean="0"/>
            </a:br>
            <a:r>
              <a:rPr lang="ru-RU" sz="3600" dirty="0" smtClean="0"/>
              <a:t>30 мая 1966 г.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3074" name="Picture 2" descr="H:\ФОТО_архив\02 ИСТОРИЯ ЕХБ_1880-1940\15. Северный Союз\Узники ССБ\08 Тугов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11" y="140117"/>
            <a:ext cx="8731007" cy="5932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857224" y="5929330"/>
            <a:ext cx="8001056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ТУГОВ  Павел Иванович</a:t>
            </a:r>
            <a:endParaRPr lang="ru-RU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-24"/>
            <a:ext cx="9144000" cy="785819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ПРЕРВАНО МОЛЧАНИЕ ГОНИМОЙ ЦЕРКВИ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1546"/>
            <a:ext cx="9144000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1142984"/>
            <a:ext cx="3929090" cy="4357718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КАРЕВ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Александр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Васильевич</a:t>
            </a:r>
            <a:r>
              <a:rPr lang="ru-RU" sz="2600" dirty="0" smtClean="0">
                <a:solidFill>
                  <a:srgbClr val="FFFF00"/>
                </a:solidFill>
              </a:rPr>
              <a:t/>
            </a:r>
            <a:br>
              <a:rPr lang="ru-RU" sz="2600" dirty="0" smtClean="0">
                <a:solidFill>
                  <a:srgbClr val="FFFF00"/>
                </a:solidFill>
              </a:rPr>
            </a:br>
            <a:r>
              <a:rPr lang="ru-RU" sz="2600" dirty="0" smtClean="0">
                <a:solidFill>
                  <a:srgbClr val="FFFF00"/>
                </a:solidFill>
              </a:rPr>
              <a:t/>
            </a:r>
            <a:br>
              <a:rPr lang="ru-RU" sz="2600" dirty="0" smtClean="0">
                <a:solidFill>
                  <a:srgbClr val="FFFF00"/>
                </a:solidFill>
              </a:rPr>
            </a:br>
            <a:r>
              <a:rPr lang="ru-RU" sz="2600" dirty="0" smtClean="0">
                <a:solidFill>
                  <a:schemeClr val="tx1"/>
                </a:solidFill>
              </a:rPr>
              <a:t>Генеральный секретарь ВСЕХБ</a:t>
            </a:r>
            <a:r>
              <a:rPr lang="ru-RU" sz="2600" dirty="0" smtClean="0">
                <a:solidFill>
                  <a:srgbClr val="FFFF00"/>
                </a:solidFill>
              </a:rPr>
              <a:t/>
            </a:r>
            <a:br>
              <a:rPr lang="ru-RU" sz="2600" dirty="0" smtClean="0">
                <a:solidFill>
                  <a:srgbClr val="FFFF00"/>
                </a:solidFill>
              </a:rPr>
            </a:b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20 Карев А. В. Генеральный секретарь ВСЕХБ.tif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3954128" y="1"/>
            <a:ext cx="5059830" cy="6965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8" name="Содержимое 9" descr="1983_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142844" y="104692"/>
            <a:ext cx="4577562" cy="661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57794" y="785794"/>
            <a:ext cx="3829048" cy="51435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КРЮЧКОВ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Геннадий</a:t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Константинович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1926 - 2007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7" y="571480"/>
            <a:ext cx="9061123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Times New Roman" panose="02020603050405020304" pitchFamily="18" charset="0"/>
              </a:rPr>
              <a:t>4 -- 7 октября </a:t>
            </a: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  <a:cs typeface="Times New Roman" panose="02020603050405020304" pitchFamily="18" charset="0"/>
              </a:rPr>
              <a:t>1966 г.: 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Times New Roman" panose="02020603050405020304" pitchFamily="18" charset="0"/>
              </a:rPr>
              <a:t>Съезд 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  <a:cs typeface="Times New Roman" panose="02020603050405020304" pitchFamily="18" charset="0"/>
              </a:rPr>
              <a:t>ВСЕХБ</a:t>
            </a: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3952"/>
            <a:ext cx="9144000" cy="607858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966 съезд ВСЕХБ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8823" r="7353" b="68065"/>
          <a:stretch>
            <a:fillRect/>
          </a:stretch>
        </p:blipFill>
        <p:spPr>
          <a:xfrm>
            <a:off x="142845" y="214290"/>
            <a:ext cx="4357717" cy="2346445"/>
          </a:xfrm>
          <a:ln>
            <a:solidFill>
              <a:schemeClr val="bg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10" name="Рисунок 9" descr="1966 съезд ВСЕХБ3.jpg"/>
          <p:cNvPicPr>
            <a:picLocks noChangeAspect="1"/>
          </p:cNvPicPr>
          <p:nvPr/>
        </p:nvPicPr>
        <p:blipFill>
          <a:blip r:embed="rId3"/>
          <a:srcRect l="8696" t="45808" r="15420" b="5200"/>
          <a:stretch>
            <a:fillRect/>
          </a:stretch>
        </p:blipFill>
        <p:spPr>
          <a:xfrm>
            <a:off x="142843" y="4214818"/>
            <a:ext cx="4357719" cy="22922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572000" y="428604"/>
            <a:ext cx="4214842" cy="5072098"/>
          </a:xfrm>
          <a:prstGeom prst="rect">
            <a:avLst/>
          </a:prstGeom>
          <a:solidFill>
            <a:schemeClr val="bg2"/>
          </a:solidFill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u="sng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Секретно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1966 год: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Использовать </a:t>
            </a: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съезд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ликвидации деятельности  </a:t>
            </a: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Совета церквей…»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8" descr="1966 съезд ВСЕХБ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003" t="50969" r="10066" b="28890"/>
          <a:stretch>
            <a:fillRect/>
          </a:stretch>
        </p:blipFill>
        <p:spPr>
          <a:xfrm>
            <a:off x="428596" y="2571744"/>
            <a:ext cx="4322518" cy="1599349"/>
          </a:xfr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88" t="5312" r="9204" b="13244"/>
          <a:stretch>
            <a:fillRect/>
          </a:stretch>
        </p:blipFill>
        <p:spPr>
          <a:xfrm>
            <a:off x="4500562" y="214290"/>
            <a:ext cx="4500594" cy="646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2844" y="714356"/>
            <a:ext cx="4286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latin typeface="Arial Black" pitchFamily="34" charset="0"/>
            </a:endParaRPr>
          </a:p>
          <a:p>
            <a:pPr algn="ctr"/>
            <a:r>
              <a:rPr lang="ru-RU" sz="4000" dirty="0" smtClean="0">
                <a:latin typeface="Arial Black" pitchFamily="34" charset="0"/>
              </a:rPr>
              <a:t>МИКОЯН </a:t>
            </a:r>
          </a:p>
          <a:p>
            <a:pPr algn="ctr"/>
            <a:r>
              <a:rPr lang="ru-RU" sz="4000" dirty="0" err="1" smtClean="0">
                <a:latin typeface="Arial Black" pitchFamily="34" charset="0"/>
              </a:rPr>
              <a:t>Анастас</a:t>
            </a:r>
            <a:r>
              <a:rPr lang="ru-RU" sz="4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4000" dirty="0" smtClean="0">
                <a:latin typeface="Arial Black" pitchFamily="34" charset="0"/>
              </a:rPr>
              <a:t>Иванович –</a:t>
            </a:r>
          </a:p>
          <a:p>
            <a:pPr algn="ctr"/>
            <a:endParaRPr lang="ru-RU" sz="3200" dirty="0" smtClean="0">
              <a:latin typeface="Arial Black" pitchFamily="34" charset="0"/>
            </a:endParaRPr>
          </a:p>
          <a:p>
            <a:pPr algn="ctr"/>
            <a:r>
              <a:rPr lang="ru-RU" sz="3200" dirty="0" smtClean="0">
                <a:latin typeface="+mj-lt"/>
              </a:rPr>
              <a:t>Председатель</a:t>
            </a:r>
          </a:p>
          <a:p>
            <a:pPr algn="ctr"/>
            <a:r>
              <a:rPr lang="ru-RU" sz="3200" dirty="0" smtClean="0">
                <a:latin typeface="+mj-lt"/>
              </a:rPr>
              <a:t>Президиума</a:t>
            </a:r>
          </a:p>
          <a:p>
            <a:pPr algn="ctr"/>
            <a:r>
              <a:rPr lang="ru-RU" sz="3200" dirty="0" smtClean="0">
                <a:latin typeface="+mj-lt"/>
              </a:rPr>
              <a:t>Верховного</a:t>
            </a:r>
          </a:p>
          <a:p>
            <a:pPr algn="ctr"/>
            <a:r>
              <a:rPr lang="ru-RU" sz="3200" dirty="0" smtClean="0">
                <a:latin typeface="+mj-lt"/>
              </a:rPr>
              <a:t>Совета СССР</a:t>
            </a:r>
            <a:endParaRPr lang="ru-RU" sz="32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12" name="Содержимое 4" descr="Президиум ВСЕХБ 1966 года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3636" y="71414"/>
            <a:ext cx="904039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28596" y="5857892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-K" pitchFamily="34" charset="0"/>
              </a:rPr>
              <a:t>1966 год: Президиум </a:t>
            </a:r>
            <a:r>
              <a:rPr lang="ru-RU" sz="3600" b="1" dirty="0" smtClean="0">
                <a:latin typeface="Arial-K" pitchFamily="34" charset="0"/>
              </a:rPr>
              <a:t>съезда ВСЕХБ</a:t>
            </a:r>
            <a:endParaRPr lang="ru-RU" sz="3600" b="1" dirty="0">
              <a:latin typeface="Arial-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6" name="Содержимое 5" descr="073 1977 K-20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4214842" cy="612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714876" y="642918"/>
            <a:ext cx="4143404" cy="5000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КРЮЧКОВ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Геннадий</a:t>
            </a:r>
            <a:b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Константинович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1926-2007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/>
              <a:t> Арестован</a:t>
            </a:r>
            <a:br>
              <a:rPr lang="ru-RU" sz="3600" dirty="0" smtClean="0"/>
            </a:br>
            <a:r>
              <a:rPr lang="ru-RU" sz="3600" dirty="0" smtClean="0"/>
              <a:t>30 мая 1966 г.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348" y="1500174"/>
            <a:ext cx="7643866" cy="48244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«Нет больше той любви, как если кто положит душу свою </a:t>
            </a:r>
          </a:p>
          <a:p>
            <a:pPr algn="ctr">
              <a:buNone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за друзей своих» 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(Иоан.15:13)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ЧАСТЬ </a:t>
            </a:r>
            <a:r>
              <a:rPr lang="ru-RU" sz="6000" dirty="0" smtClean="0">
                <a:solidFill>
                  <a:srgbClr val="FFFF00"/>
                </a:solidFill>
              </a:rPr>
              <a:t>3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3400" y="3890978"/>
            <a:ext cx="7854696" cy="1752600"/>
          </a:xfrm>
        </p:spPr>
        <p:txBody>
          <a:bodyPr/>
          <a:lstStyle/>
          <a:p>
            <a:r>
              <a:rPr lang="ru-RU" sz="2800" b="1" dirty="0" smtClean="0">
                <a:latin typeface="Arial Black" pitchFamily="34" charset="0"/>
              </a:rPr>
              <a:t>Восстановление попранного вероисповедного  принципа заступничества</a:t>
            </a:r>
            <a:endParaRPr lang="ru-RU" sz="2800" dirty="0" smtClean="0"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Служение заступничества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5500726" cy="46101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служители Совета церквей,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Совет  родственники узников церкви ЕХБ,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общины ЕХБ,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объединения ЕХБ,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Узники,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христианские миссии за рубежом,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Зарубежное представительство СЦ ЕХБ</a:t>
            </a:r>
            <a:endParaRPr lang="ru-RU" dirty="0"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5" name="Picture 4" descr="Scannen0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00760" y="1928802"/>
            <a:ext cx="2873078" cy="418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Делегации верующих ЕХБ посетившие правительство </a:t>
            </a:r>
            <a:r>
              <a:rPr lang="ru-RU" sz="3600" b="1" dirty="0" smtClean="0">
                <a:solidFill>
                  <a:srgbClr val="FFFF00"/>
                </a:solidFill>
              </a:rPr>
              <a:t>СССР 1964-1965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72140"/>
          </a:xfrm>
        </p:spPr>
        <p:txBody>
          <a:bodyPr>
            <a:normAutofit fontScale="92500" lnSpcReduction="10000"/>
          </a:bodyPr>
          <a:lstStyle/>
          <a:p>
            <a:pPr lvl="8">
              <a:buNone/>
            </a:pPr>
            <a:r>
              <a:rPr lang="ru-RU" sz="3500" b="1" dirty="0" smtClean="0">
                <a:latin typeface="+mj-lt"/>
              </a:rPr>
              <a:t>1964 год: </a:t>
            </a:r>
            <a:r>
              <a:rPr lang="ru-RU" b="1" dirty="0" smtClean="0">
                <a:latin typeface="+mj-lt"/>
              </a:rPr>
              <a:t>	</a:t>
            </a:r>
          </a:p>
          <a:p>
            <a:pPr lvl="8"/>
            <a:r>
              <a:rPr lang="ru-RU" sz="1900" b="1" dirty="0" smtClean="0">
                <a:latin typeface="+mj-lt"/>
              </a:rPr>
              <a:t>Ростов - </a:t>
            </a:r>
            <a:r>
              <a:rPr lang="ru-RU" sz="1900" b="1" dirty="0" smtClean="0">
                <a:latin typeface="+mj-lt"/>
              </a:rPr>
              <a:t>		22 </a:t>
            </a:r>
            <a:r>
              <a:rPr lang="ru-RU" sz="1900" b="1" dirty="0" smtClean="0">
                <a:latin typeface="+mj-lt"/>
              </a:rPr>
              <a:t>человека</a:t>
            </a:r>
          </a:p>
          <a:p>
            <a:pPr lvl="8"/>
            <a:r>
              <a:rPr lang="ru-RU" sz="1900" b="1" dirty="0" smtClean="0">
                <a:latin typeface="+mj-lt"/>
              </a:rPr>
              <a:t>Барнаул - </a:t>
            </a:r>
            <a:r>
              <a:rPr lang="ru-RU" sz="1900" b="1" dirty="0" smtClean="0">
                <a:latin typeface="+mj-lt"/>
              </a:rPr>
              <a:t>		22 </a:t>
            </a:r>
            <a:r>
              <a:rPr lang="ru-RU" sz="1900" b="1" dirty="0" smtClean="0">
                <a:latin typeface="+mj-lt"/>
              </a:rPr>
              <a:t>человека</a:t>
            </a:r>
          </a:p>
          <a:p>
            <a:pPr lvl="8"/>
            <a:r>
              <a:rPr lang="ru-RU" sz="1900" b="1" dirty="0" smtClean="0">
                <a:latin typeface="+mj-lt"/>
              </a:rPr>
              <a:t>Брянск - </a:t>
            </a:r>
            <a:r>
              <a:rPr lang="ru-RU" sz="1900" b="1" dirty="0" smtClean="0">
                <a:latin typeface="+mj-lt"/>
              </a:rPr>
              <a:t>		6 </a:t>
            </a:r>
            <a:r>
              <a:rPr lang="ru-RU" sz="1900" b="1" dirty="0" smtClean="0">
                <a:latin typeface="+mj-lt"/>
              </a:rPr>
              <a:t>человек</a:t>
            </a:r>
          </a:p>
          <a:p>
            <a:pPr lvl="8"/>
            <a:r>
              <a:rPr lang="ru-RU" sz="1900" b="1" dirty="0" smtClean="0">
                <a:latin typeface="+mj-lt"/>
              </a:rPr>
              <a:t>Кривой-Рог - </a:t>
            </a:r>
            <a:r>
              <a:rPr lang="ru-RU" sz="1900" b="1" dirty="0" smtClean="0">
                <a:latin typeface="+mj-lt"/>
              </a:rPr>
              <a:t>	2 </a:t>
            </a:r>
            <a:r>
              <a:rPr lang="ru-RU" sz="1900" b="1" dirty="0" smtClean="0">
                <a:latin typeface="+mj-lt"/>
              </a:rPr>
              <a:t>человека</a:t>
            </a:r>
          </a:p>
          <a:p>
            <a:pPr lvl="8"/>
            <a:r>
              <a:rPr lang="ru-RU" sz="1900" b="1" dirty="0" smtClean="0">
                <a:latin typeface="+mj-lt"/>
              </a:rPr>
              <a:t>Киев - </a:t>
            </a:r>
            <a:r>
              <a:rPr lang="ru-RU" sz="1900" b="1" dirty="0" smtClean="0">
                <a:latin typeface="+mj-lt"/>
              </a:rPr>
              <a:t>		3 </a:t>
            </a:r>
            <a:r>
              <a:rPr lang="ru-RU" sz="1900" b="1" dirty="0" smtClean="0">
                <a:latin typeface="+mj-lt"/>
              </a:rPr>
              <a:t>чел.</a:t>
            </a:r>
          </a:p>
          <a:p>
            <a:pPr lvl="8"/>
            <a:r>
              <a:rPr lang="ru-RU" sz="1900" b="1" dirty="0" smtClean="0">
                <a:latin typeface="+mj-lt"/>
              </a:rPr>
              <a:t>Челябинск - </a:t>
            </a:r>
            <a:r>
              <a:rPr lang="ru-RU" sz="1900" b="1" dirty="0" smtClean="0">
                <a:latin typeface="+mj-lt"/>
              </a:rPr>
              <a:t>	5 </a:t>
            </a:r>
            <a:r>
              <a:rPr lang="ru-RU" sz="1900" b="1" dirty="0" smtClean="0">
                <a:latin typeface="+mj-lt"/>
              </a:rPr>
              <a:t>человек</a:t>
            </a:r>
          </a:p>
          <a:p>
            <a:pPr lvl="8"/>
            <a:r>
              <a:rPr lang="ru-RU" sz="1900" b="1" dirty="0" smtClean="0">
                <a:latin typeface="+mj-lt"/>
              </a:rPr>
              <a:t>Магнитогорск - </a:t>
            </a:r>
            <a:r>
              <a:rPr lang="ru-RU" sz="1900" b="1" dirty="0" smtClean="0">
                <a:latin typeface="+mj-lt"/>
              </a:rPr>
              <a:t>	10 </a:t>
            </a:r>
            <a:r>
              <a:rPr lang="ru-RU" sz="1900" b="1" dirty="0" smtClean="0">
                <a:latin typeface="+mj-lt"/>
              </a:rPr>
              <a:t>человек</a:t>
            </a:r>
          </a:p>
          <a:p>
            <a:pPr lvl="8"/>
            <a:r>
              <a:rPr lang="ru-RU" sz="1900" b="1" dirty="0" smtClean="0">
                <a:latin typeface="+mj-lt"/>
              </a:rPr>
              <a:t>Казань - </a:t>
            </a:r>
            <a:r>
              <a:rPr lang="ru-RU" sz="1900" b="1" dirty="0" smtClean="0">
                <a:latin typeface="+mj-lt"/>
              </a:rPr>
              <a:t>		20 </a:t>
            </a:r>
            <a:r>
              <a:rPr lang="ru-RU" sz="1900" b="1" dirty="0" smtClean="0">
                <a:latin typeface="+mj-lt"/>
              </a:rPr>
              <a:t>человек</a:t>
            </a:r>
          </a:p>
          <a:p>
            <a:pPr>
              <a:buNone/>
            </a:pPr>
            <a:r>
              <a:rPr lang="ru-RU" sz="3900" b="1" dirty="0" smtClean="0">
                <a:latin typeface="+mj-lt"/>
              </a:rPr>
              <a:t>1965 </a:t>
            </a:r>
            <a:r>
              <a:rPr lang="ru-RU" sz="3900" b="1" dirty="0" smtClean="0">
                <a:latin typeface="+mj-lt"/>
              </a:rPr>
              <a:t>год:	</a:t>
            </a:r>
          </a:p>
          <a:p>
            <a:r>
              <a:rPr lang="ru-RU" sz="2200" b="1" dirty="0" smtClean="0">
                <a:latin typeface="+mj-lt"/>
              </a:rPr>
              <a:t>3 февраля - 	</a:t>
            </a:r>
            <a:r>
              <a:rPr lang="ru-RU" sz="2200" b="1" dirty="0" smtClean="0">
                <a:latin typeface="+mj-lt"/>
              </a:rPr>
              <a:t>26 </a:t>
            </a:r>
            <a:r>
              <a:rPr lang="ru-RU" sz="2200" b="1" dirty="0" smtClean="0">
                <a:latin typeface="+mj-lt"/>
              </a:rPr>
              <a:t>человек (родственники узников)</a:t>
            </a:r>
          </a:p>
          <a:p>
            <a:r>
              <a:rPr lang="ru-RU" sz="2200" b="1" dirty="0" smtClean="0">
                <a:latin typeface="+mj-lt"/>
              </a:rPr>
              <a:t>7 июня -	</a:t>
            </a:r>
            <a:r>
              <a:rPr lang="ru-RU" sz="2200" b="1" dirty="0" smtClean="0">
                <a:latin typeface="+mj-lt"/>
              </a:rPr>
              <a:t>25 </a:t>
            </a:r>
            <a:r>
              <a:rPr lang="ru-RU" sz="2200" b="1" dirty="0" smtClean="0">
                <a:latin typeface="+mj-lt"/>
              </a:rPr>
              <a:t>человек (делегация узников)</a:t>
            </a:r>
          </a:p>
          <a:p>
            <a:r>
              <a:rPr lang="ru-RU" sz="2200" b="1" dirty="0" smtClean="0">
                <a:latin typeface="+mj-lt"/>
              </a:rPr>
              <a:t>16 августа -	</a:t>
            </a:r>
            <a:r>
              <a:rPr lang="ru-RU" sz="2200" b="1" dirty="0" smtClean="0">
                <a:latin typeface="+mj-lt"/>
              </a:rPr>
              <a:t>106 </a:t>
            </a:r>
            <a:r>
              <a:rPr lang="ru-RU" sz="2200" b="1" dirty="0" smtClean="0">
                <a:latin typeface="+mj-lt"/>
              </a:rPr>
              <a:t>человек (делегация узников)</a:t>
            </a:r>
          </a:p>
          <a:p>
            <a:r>
              <a:rPr lang="ru-RU" sz="2200" b="1" dirty="0" smtClean="0">
                <a:latin typeface="+mj-lt"/>
              </a:rPr>
              <a:t>22 сентября - 	5 человек (прием </a:t>
            </a:r>
            <a:r>
              <a:rPr lang="ru-RU" sz="2200" b="1" dirty="0" smtClean="0">
                <a:latin typeface="+mj-lt"/>
              </a:rPr>
              <a:t>А.И.Микояна)</a:t>
            </a:r>
            <a:endParaRPr lang="ru-RU" sz="2200" b="1" dirty="0" smtClean="0">
              <a:latin typeface="+mj-lt"/>
            </a:endParaRPr>
          </a:p>
          <a:p>
            <a:r>
              <a:rPr lang="ru-RU" sz="2200" b="1" dirty="0" smtClean="0">
                <a:latin typeface="+mj-lt"/>
              </a:rPr>
              <a:t>20 декабря - 	7 человек (родственники узников)</a:t>
            </a:r>
            <a:endParaRPr lang="ru-RU" b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FF00"/>
                </a:solidFill>
              </a:rPr>
              <a:t>Хмара</a:t>
            </a:r>
            <a:r>
              <a:rPr lang="ru-RU" sz="3600" dirty="0" smtClean="0">
                <a:solidFill>
                  <a:srgbClr val="FFFF00"/>
                </a:solidFill>
              </a:rPr>
              <a:t> Николай Кузьмич (1922-1964)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2800" i="1" dirty="0" smtClean="0"/>
              <a:t>Замучен в тюрьме г. Барнаула 9 января 1964 г.</a:t>
            </a:r>
            <a:endParaRPr lang="ru-RU" sz="2000" i="1" dirty="0"/>
          </a:p>
        </p:txBody>
      </p:sp>
      <p:pic>
        <p:nvPicPr>
          <p:cNvPr id="4" name="Содержимое 3" descr="Иные же замучены были_1970.jpg"/>
          <p:cNvPicPr>
            <a:picLocks noGrp="1" noChangeAspect="1"/>
          </p:cNvPicPr>
          <p:nvPr>
            <p:ph idx="1"/>
          </p:nvPr>
        </p:nvPicPr>
        <p:blipFill>
          <a:blip r:embed="rId2"/>
          <a:srcRect r="2873"/>
          <a:stretch>
            <a:fillRect/>
          </a:stretch>
        </p:blipFill>
        <p:spPr>
          <a:xfrm>
            <a:off x="775055" y="1857364"/>
            <a:ext cx="8011787" cy="4000528"/>
          </a:xfrm>
          <a:effectLst>
            <a:softEdge rad="127000"/>
          </a:effectLst>
        </p:spPr>
      </p:pic>
      <p:pic>
        <p:nvPicPr>
          <p:cNvPr id="5" name="Рисунок 4" descr="Портр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786058"/>
            <a:ext cx="2571768" cy="3875107"/>
          </a:xfrm>
          <a:prstGeom prst="rect">
            <a:avLst/>
          </a:prstGeom>
        </p:spPr>
      </p:pic>
      <p:pic>
        <p:nvPicPr>
          <p:cNvPr id="6" name="Рисунок 5" descr="могила Хмара Н.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9240" y="4286256"/>
            <a:ext cx="3539676" cy="22860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23 февраля 1964 г.: </a:t>
            </a:r>
            <a:r>
              <a:rPr lang="ru-RU" sz="3600" b="1" dirty="0" smtClean="0">
                <a:solidFill>
                  <a:srgbClr val="FFFF00"/>
                </a:solidFill>
              </a:rPr>
              <a:t>образован </a:t>
            </a:r>
            <a:r>
              <a:rPr lang="ru-RU" sz="3600" b="1" dirty="0" smtClean="0">
                <a:solidFill>
                  <a:srgbClr val="FFFF00"/>
                </a:solidFill>
              </a:rPr>
              <a:t>Совет РУ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архив0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93" y="789281"/>
            <a:ext cx="8256311" cy="5925868"/>
          </a:xfrm>
          <a:effectLst>
            <a:softEdge rad="127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57166"/>
            <a:ext cx="6215106" cy="1214446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Москва, Кремль. 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27 января 1965 года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7" name="Содержимое 6" descr="05-а_1965-01.27_Пост. Пр. ВС СССР_Ф. 7523, оп. 109, д.417 л.1-2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2403" y="4071942"/>
            <a:ext cx="4605877" cy="2571768"/>
          </a:xfr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58" y="1811618"/>
            <a:ext cx="38576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Narrow" pitchFamily="34" charset="0"/>
              </a:rPr>
              <a:t>Постановление президиума </a:t>
            </a:r>
          </a:p>
          <a:p>
            <a:r>
              <a:rPr lang="ru-RU" sz="2800" dirty="0" smtClean="0">
                <a:latin typeface="Arial Narrow" pitchFamily="34" charset="0"/>
              </a:rPr>
              <a:t>ВС СССР о фактах нарушения социалистической законности в отношении верующих.</a:t>
            </a:r>
          </a:p>
          <a:p>
            <a:endParaRPr lang="ru-RU" sz="2800" dirty="0" smtClean="0">
              <a:latin typeface="Arial Narrow" pitchFamily="34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FFFF00"/>
                </a:solidFill>
                <a:latin typeface="Arial Narrow" pitchFamily="34" charset="0"/>
              </a:rPr>
              <a:t>25 декабря 1965 года: </a:t>
            </a:r>
          </a:p>
          <a:p>
            <a:r>
              <a:rPr lang="ru-RU" sz="2800" dirty="0" smtClean="0">
                <a:latin typeface="Arial Narrow" pitchFamily="34" charset="0"/>
              </a:rPr>
              <a:t>узники освобождены и реабилитированы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88" t="5312" r="9204" b="13244"/>
          <a:stretch>
            <a:fillRect/>
          </a:stretch>
        </p:blipFill>
        <p:spPr>
          <a:xfrm>
            <a:off x="6159166" y="142852"/>
            <a:ext cx="2655630" cy="381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500826" y="350043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А. И. Микоян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22 сентября 1965 г.</a:t>
            </a:r>
            <a:endParaRPr lang="ru-RU" sz="5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571612"/>
            <a:ext cx="3357586" cy="478331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+mj-lt"/>
              </a:rPr>
              <a:t>	Глава  СССР – </a:t>
            </a:r>
          </a:p>
          <a:p>
            <a:pPr>
              <a:buNone/>
            </a:pPr>
            <a:r>
              <a:rPr lang="ru-RU" dirty="0" smtClean="0">
                <a:latin typeface="+mj-lt"/>
              </a:rPr>
              <a:t>	А. И. Микоян принял делегацию из пяти человек, представителей церкви ЕХБ в составе 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Н. Г. Батурин,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П. А. Якименко,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И. Д. Бондаренко,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В. И. Козлов,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Л. К. Говорун.</a:t>
            </a:r>
          </a:p>
          <a:p>
            <a:pPr>
              <a:buNone/>
            </a:pPr>
            <a:endParaRPr lang="ru-RU" dirty="0">
              <a:latin typeface="+mj-lt"/>
            </a:endParaRPr>
          </a:p>
        </p:txBody>
      </p:sp>
      <p:pic>
        <p:nvPicPr>
          <p:cNvPr id="6" name="Содержимое 5" descr="039 Батурин НГ_1965г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79893" y="1984662"/>
            <a:ext cx="5249825" cy="397090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2" name="Рисунок 11" descr="Брежнев ЛИ.jpg"/>
          <p:cNvPicPr>
            <a:picLocks noChangeAspect="1"/>
          </p:cNvPicPr>
          <p:nvPr/>
        </p:nvPicPr>
        <p:blipFill>
          <a:blip r:embed="rId2"/>
          <a:srcRect l="8347" t="7292" r="6789" b="14583"/>
          <a:stretch>
            <a:fillRect/>
          </a:stretch>
        </p:blipFill>
        <p:spPr>
          <a:xfrm>
            <a:off x="4357686" y="642918"/>
            <a:ext cx="453201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928670"/>
            <a:ext cx="39290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БРЕЖНЕВ</a:t>
            </a:r>
          </a:p>
          <a:p>
            <a:pPr algn="ctr"/>
            <a:r>
              <a:rPr lang="ru-RU" sz="4000" dirty="0" smtClean="0">
                <a:latin typeface="Arial Black" pitchFamily="34" charset="0"/>
              </a:rPr>
              <a:t>Леонид </a:t>
            </a:r>
          </a:p>
          <a:p>
            <a:pPr algn="ctr"/>
            <a:r>
              <a:rPr lang="ru-RU" sz="4000" dirty="0" smtClean="0">
                <a:latin typeface="Arial Black" pitchFamily="34" charset="0"/>
              </a:rPr>
              <a:t>Ильич –</a:t>
            </a:r>
          </a:p>
          <a:p>
            <a:pPr algn="ctr"/>
            <a:endParaRPr lang="ru-RU" sz="3200" dirty="0" smtClean="0">
              <a:latin typeface="Arial Black" pitchFamily="34" charset="0"/>
            </a:endParaRPr>
          </a:p>
          <a:p>
            <a:pPr algn="ctr"/>
            <a:r>
              <a:rPr lang="ru-RU" sz="3200" dirty="0" smtClean="0">
                <a:latin typeface="+mj-lt"/>
              </a:rPr>
              <a:t>Глава </a:t>
            </a:r>
            <a:r>
              <a:rPr lang="ru-RU" sz="3200" dirty="0" smtClean="0">
                <a:latin typeface="+mj-lt"/>
              </a:rPr>
              <a:t>государства и Генеральный</a:t>
            </a:r>
          </a:p>
          <a:p>
            <a:pPr algn="ctr"/>
            <a:r>
              <a:rPr lang="ru-RU" sz="3200" dirty="0" smtClean="0">
                <a:latin typeface="+mj-lt"/>
              </a:rPr>
              <a:t>Секретарь </a:t>
            </a:r>
          </a:p>
          <a:p>
            <a:pPr algn="ctr"/>
            <a:r>
              <a:rPr lang="ru-RU" sz="3200" dirty="0" smtClean="0">
                <a:latin typeface="+mj-lt"/>
              </a:rPr>
              <a:t>ЦК КПСС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Храпов НП_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03914"/>
            <a:ext cx="3714744" cy="5278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86116" y="1500173"/>
            <a:ext cx="5857916" cy="22860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latin typeface="+mj-lt"/>
              </a:rPr>
              <a:t>	Сироте и вдове обездоленным</a:t>
            </a:r>
          </a:p>
          <a:p>
            <a:pPr>
              <a:buNone/>
            </a:pPr>
            <a:r>
              <a:rPr lang="ru-RU" i="1" dirty="0" smtClean="0">
                <a:latin typeface="+mj-lt"/>
              </a:rPr>
              <a:t>	Стали дороги ласки твои,</a:t>
            </a:r>
            <a:endParaRPr lang="ru-RU" dirty="0" smtClean="0">
              <a:latin typeface="+mj-lt"/>
            </a:endParaRPr>
          </a:p>
          <a:p>
            <a:pPr>
              <a:buNone/>
            </a:pPr>
            <a:r>
              <a:rPr lang="ru-RU" i="1" dirty="0" smtClean="0">
                <a:latin typeface="+mj-lt"/>
              </a:rPr>
              <a:t>	И отверженным всем, опозоренным</a:t>
            </a:r>
            <a:endParaRPr lang="ru-RU" dirty="0" smtClean="0">
              <a:latin typeface="+mj-lt"/>
            </a:endParaRPr>
          </a:p>
          <a:p>
            <a:pPr>
              <a:buNone/>
            </a:pPr>
            <a:r>
              <a:rPr lang="ru-RU" i="1" dirty="0" smtClean="0">
                <a:latin typeface="+mj-lt"/>
              </a:rPr>
              <a:t>	Ты открыла объятья свои.</a:t>
            </a:r>
            <a:endParaRPr lang="ru-RU" dirty="0" smtClean="0"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5720" y="214290"/>
            <a:ext cx="857256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1966 г.: стих Н. П. Храпова 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«Страдающей церкви»:</a:t>
            </a:r>
          </a:p>
        </p:txBody>
      </p:sp>
      <p:pic>
        <p:nvPicPr>
          <p:cNvPr id="9" name="Picture 2" descr="G:\Совет РУ 1964-2014\2014_50 лет СРУ_Для юбилейного выпуска\5 Вельчинская ЗЯ\Фото\1982 Новые узни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803" y="3547044"/>
            <a:ext cx="2090849" cy="2945079"/>
          </a:xfrm>
          <a:prstGeom prst="rect">
            <a:avLst/>
          </a:prstGeom>
          <a:noFill/>
        </p:spPr>
      </p:pic>
      <p:pic>
        <p:nvPicPr>
          <p:cNvPr id="10" name="Содержимое 5" descr="Рыжук В.Ф.jpg"/>
          <p:cNvPicPr>
            <a:picLocks noChangeAspect="1"/>
          </p:cNvPicPr>
          <p:nvPr/>
        </p:nvPicPr>
        <p:blipFill>
          <a:blip r:embed="rId4" cstate="print"/>
          <a:srcRect b="-141"/>
          <a:stretch>
            <a:fillRect/>
          </a:stretch>
        </p:blipFill>
        <p:spPr>
          <a:xfrm>
            <a:off x="4246154" y="3546049"/>
            <a:ext cx="1854063" cy="29547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3071834" cy="321471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АНДРУСЕНКО</a:t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Людмила</a:t>
            </a: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г. Тирасполь</a:t>
            </a: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61</a:t>
            </a:fld>
            <a:endParaRPr lang="ru-RU" dirty="0"/>
          </a:p>
        </p:txBody>
      </p:sp>
      <p:pic>
        <p:nvPicPr>
          <p:cNvPr id="13" name="Рисунок 12" descr="Андрусенко Л.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30962" y="465280"/>
            <a:ext cx="4969268" cy="589267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758" y="1490160"/>
            <a:ext cx="8529522" cy="529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880" y="142852"/>
            <a:ext cx="408383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7-b 1985 K-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214290"/>
            <a:ext cx="7638475" cy="5715040"/>
          </a:xfr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14414" y="6072206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1987 год. </a:t>
            </a:r>
            <a:r>
              <a:rPr lang="ru-RU" dirty="0" err="1" smtClean="0">
                <a:latin typeface="+mj-lt"/>
              </a:rPr>
              <a:t>Ворошиловоград</a:t>
            </a:r>
            <a:r>
              <a:rPr lang="ru-RU" dirty="0" smtClean="0">
                <a:latin typeface="+mj-lt"/>
              </a:rPr>
              <a:t>. Праздник </a:t>
            </a:r>
            <a:r>
              <a:rPr lang="ru-RU" dirty="0" smtClean="0">
                <a:latin typeface="+mj-lt"/>
              </a:rPr>
              <a:t>освобождения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829048" cy="48577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КОЗАРЕЗОВ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Алексей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Тимофеевич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 Участник  Майской делегации от Омской общины ЕХБ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BCA5-B912-4F3C-95AF-23B3A0AD45C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1" name="Содержимое 10" descr="046 1980 K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500" y="785794"/>
            <a:ext cx="450521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3025</TotalTime>
  <Words>332</Words>
  <Application>Microsoft Office PowerPoint</Application>
  <PresentationFormat>Экран (4:3)</PresentationFormat>
  <Paragraphs>181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0" baseType="lpstr">
      <vt:lpstr>Arial</vt:lpstr>
      <vt:lpstr>Calibri</vt:lpstr>
      <vt:lpstr>Constantia</vt:lpstr>
      <vt:lpstr>Arial Black</vt:lpstr>
      <vt:lpstr>Wingdings 2</vt:lpstr>
      <vt:lpstr>Times New Roman</vt:lpstr>
      <vt:lpstr>Arial-K</vt:lpstr>
      <vt:lpstr>Arial Narrow</vt:lpstr>
      <vt:lpstr>Поток</vt:lpstr>
      <vt:lpstr>50-летие  Майской делегации церкви ЕХБ в СССР  1966-2016 гг. </vt:lpstr>
      <vt:lpstr>Москва, 16 – 17 мая 1966 г. </vt:lpstr>
      <vt:lpstr>Слайд 3</vt:lpstr>
      <vt:lpstr>КОЗАРЕЗОВ Алексей Тимофеевич   Участник  Майской делегации от Омской общины ЕХБ</vt:lpstr>
      <vt:lpstr>Слайд 5</vt:lpstr>
      <vt:lpstr>Слайд 6</vt:lpstr>
      <vt:lpstr>Слайд 7</vt:lpstr>
      <vt:lpstr>Слайд 8</vt:lpstr>
      <vt:lpstr>КОЗАРЕЗОВ Алексей Тимофеевич   Участник  Майской делегации от Омской общины ЕХБ</vt:lpstr>
      <vt:lpstr>ХОРЕВ Михаил Иванович  1931-2012 </vt:lpstr>
      <vt:lpstr>ПОЮНОВ Федор Акимович    Участник  Майской делегации от Омской общины ЕХБ </vt:lpstr>
      <vt:lpstr>Слайд 12</vt:lpstr>
      <vt:lpstr>22 сентября 1965 г.</vt:lpstr>
      <vt:lpstr>ПОЮНОВ Федор Акимович  (27 октября 1937 г.р.)   Участник  Майской делегации от  Омской общины ЕХБ </vt:lpstr>
      <vt:lpstr>БАЛАЦКИЙ Анатолий Никитович   Участник  Майской делегации от  Луганской общины ЕХБ</vt:lpstr>
      <vt:lpstr>ХОРЕВ Михаил Иванович  1931 - 2012 </vt:lpstr>
      <vt:lpstr>БАТУРИН Николай Георгиевич (1927 – 1988)  Руководитель Майской делегацией</vt:lpstr>
      <vt:lpstr>Слайд 18</vt:lpstr>
      <vt:lpstr>ХОРЕВ Михаил Иванович  1931 - 2012 </vt:lpstr>
      <vt:lpstr>Павел БЕЗЕ   Участник  Майской делегации  из Казахстана</vt:lpstr>
      <vt:lpstr>Слайд 21</vt:lpstr>
      <vt:lpstr>МОША Виктор Кузьмич (1935-2012)   Участник  Майской делегации от общин ЕХБ Харьковской обл.</vt:lpstr>
      <vt:lpstr>БАЛУЕВ Василий Дмитриевич   Участник  Майской делегации от Петрозаводской общины ЕХБ,  Карелия.</vt:lpstr>
      <vt:lpstr>Слайд 24</vt:lpstr>
      <vt:lpstr>КОСТЮЧЕНКО Григорий Васильевич (1934 – 2015)   Участник  Майской делегации от Тимашевской общины ЕХБ, Краснодарский край</vt:lpstr>
      <vt:lpstr>Слайд 26</vt:lpstr>
      <vt:lpstr>КОСТЮЧЕНКО Григорий Васильевич (1934 – 2015)   Участник  Майской делегации от Тимашевской общины ЕХБ, Краснодарский край</vt:lpstr>
      <vt:lpstr>Слайд 28</vt:lpstr>
      <vt:lpstr>Слайд 29</vt:lpstr>
      <vt:lpstr>РЫЖУК Василий Феодосьевич (1930-2009)   Участник   Майской делегации  от Дедовской общины ЕХБ, Московская область.</vt:lpstr>
      <vt:lpstr>Слайд 31</vt:lpstr>
      <vt:lpstr>Слайд 32</vt:lpstr>
      <vt:lpstr>Слайд 33</vt:lpstr>
      <vt:lpstr>Слайд 34</vt:lpstr>
      <vt:lpstr>ОХОТИН Владимир Андреевич (1942 г.р.)   Участник   делегации  от общины ЕХБ г. Йошкар-Ола,  Марийской АССР</vt:lpstr>
      <vt:lpstr>ХОРЕВ Михаил Иванович  1931 - 2012 </vt:lpstr>
      <vt:lpstr>КРЮЧКОВ Геннадий Константинович 1926-2007    Арестован 30 мая 1966 г.</vt:lpstr>
      <vt:lpstr>Слайд 38</vt:lpstr>
      <vt:lpstr>ХОРЕВ Михаил Иванович  1931-2012 </vt:lpstr>
      <vt:lpstr>Слайд 40</vt:lpstr>
      <vt:lpstr>ХОРЕВ Михаил Иванович  1931-2012 </vt:lpstr>
      <vt:lpstr>КРЮЧКОВ Геннадий Константинович 1926-2007    Арестован 30 мая 1966 г.</vt:lpstr>
      <vt:lpstr>ТУГОВ  Павел Иванович</vt:lpstr>
      <vt:lpstr>ПРЕРВАНО МОЛЧАНИЕ ГОНИМОЙ ЦЕРКВИ</vt:lpstr>
      <vt:lpstr>КАРЕВ Александр Васильевич  Генеральный секретарь ВСЕХБ </vt:lpstr>
      <vt:lpstr>КРЮЧКОВ Геннадий Константинович  1926 - 2007 </vt:lpstr>
      <vt:lpstr>Слайд 47</vt:lpstr>
      <vt:lpstr>Слайд 48</vt:lpstr>
      <vt:lpstr>Слайд 49</vt:lpstr>
      <vt:lpstr>Слайд 50</vt:lpstr>
      <vt:lpstr>КРЮЧКОВ Геннадий Константинович 1926-2007    Арестован 30 мая 1966 г.</vt:lpstr>
      <vt:lpstr>Слайд 52</vt:lpstr>
      <vt:lpstr>ЧАСТЬ 3</vt:lpstr>
      <vt:lpstr>Служение заступничества</vt:lpstr>
      <vt:lpstr>Делегации верующих ЕХБ посетившие правительство СССР 1964-1965</vt:lpstr>
      <vt:lpstr>Хмара Николай Кузьмич (1922-1964) Замучен в тюрьме г. Барнаула 9 января 1964 г.</vt:lpstr>
      <vt:lpstr>23 февраля 1964 г.: образован Совет РУ</vt:lpstr>
      <vt:lpstr>Москва, Кремль.  27 января 1965 года</vt:lpstr>
      <vt:lpstr>22 сентября 1965 г.</vt:lpstr>
      <vt:lpstr>Слайд 60</vt:lpstr>
      <vt:lpstr>АНДРУСЕНКО Людмила  г. Тирасполь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Хорев</cp:lastModifiedBy>
  <cp:revision>310</cp:revision>
  <dcterms:created xsi:type="dcterms:W3CDTF">2013-12-22T03:53:02Z</dcterms:created>
  <dcterms:modified xsi:type="dcterms:W3CDTF">2016-08-04T18:13:11Z</dcterms:modified>
</cp:coreProperties>
</file>